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 id="283" r:id="rId4"/>
    <p:sldId id="284" r:id="rId5"/>
    <p:sldId id="285" r:id="rId6"/>
    <p:sldId id="286" r:id="rId7"/>
    <p:sldId id="287" r:id="rId8"/>
    <p:sldId id="288" r:id="rId9"/>
    <p:sldId id="292" r:id="rId10"/>
    <p:sldId id="289" r:id="rId11"/>
    <p:sldId id="290" r:id="rId12"/>
    <p:sldId id="291" r:id="rId13"/>
    <p:sldId id="293" r:id="rId14"/>
    <p:sldId id="294" r:id="rId15"/>
    <p:sldId id="295" r:id="rId16"/>
    <p:sldId id="296" r:id="rId17"/>
    <p:sldId id="307" r:id="rId18"/>
    <p:sldId id="300" r:id="rId19"/>
    <p:sldId id="297" r:id="rId20"/>
    <p:sldId id="298" r:id="rId21"/>
    <p:sldId id="299" r:id="rId22"/>
    <p:sldId id="305" r:id="rId23"/>
    <p:sldId id="301" r:id="rId24"/>
    <p:sldId id="306" r:id="rId25"/>
    <p:sldId id="302" r:id="rId26"/>
    <p:sldId id="303" r:id="rId27"/>
    <p:sldId id="304"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ieyuSlmLXeAhWMsKQKHXWPBUAQjRx6BAgBEAU&amp;url=https://slideplayer.com/slide/7949038/&amp;psig=AOvVaw0uRHEfURdmWuO05f5Tchd_&amp;ust=154123026015423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ieyuSlmLXeAhWMsKQKHXWPBUAQjRx6BAgBEAU&amp;url=https://slideplayer.com/slide/7949038/&amp;psig=AOvVaw0uRHEfURdmWuO05f5Tchd_&amp;ust=154123026015423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cad=rja&amp;uact=8&amp;ved=2ahUKEwimteybnLXeAhW_wAIHHQ11ABYQjRx6BAgBEAU&amp;url=https://medicalxpress.com/news/2017-03-link-telomere-length-cancer.html&amp;psig=AOvVaw0yXxUGqymvM_ev5Ue54BVF&amp;ust=154123131408113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google.com/url?sa=i&amp;rct=j&amp;q=&amp;esrc=s&amp;source=images&amp;cd=&amp;cad=rja&amp;uact=8&amp;ved=2ahUKEwiIkYLzv7XeAhWSqaQKHaNFASIQjRx6BAgBEAU&amp;url=http://www.dancehealthfitness.com/telomeres.html&amp;psig=AOvVaw0yXxUGqymvM_ev5Ue54BVF&amp;ust=154123131408113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sa=i&amp;rct=j&amp;q=&amp;esrc=s&amp;source=images&amp;cd=&amp;cad=rja&amp;uact=8&amp;ved=&amp;url=https://pngtree.com/freepng/3d-question-mark_2412076.html&amp;psig=AOvVaw3AHntZ8B5fqvwzR-vqJKSk&amp;ust=1539029132564210"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2ahUKEwinjZSh4LPeAhWPMewKHbvoBqMQjRx6BAgBEAU&amp;url=https://www.sciencedirect.com/science/article/pii/S1369527410001414&amp;psig=AOvVaw1eeXYaCnvyK73MxYMd3CG2&amp;ust=1541180747419144"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ogle.com/url?sa=i&amp;rct=j&amp;q=&amp;esrc=s&amp;source=images&amp;cd=&amp;cad=rja&amp;uact=8&amp;ved=2ahUKEwjPkZWD4rPeAhXEjqQKHYyTBQ0QjRx6BAgBEAU&amp;url=https://www.researchgate.net/figure/Different-levels-of-organization-exist-within-bacterial-chromosomes-A-At-the-nm-scale_fig1_51243108&amp;psig=AOvVaw1eeXYaCnvyK73MxYMd3CG2&amp;ust=154118074741914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924800" cy="1752600"/>
          </a:xfrm>
        </p:spPr>
        <p:txBody>
          <a:bodyPr>
            <a:normAutofit/>
          </a:bodyPr>
          <a:lstStyle/>
          <a:p>
            <a:pPr algn="ctr"/>
            <a:r>
              <a:rPr lang="en-US" sz="3600" dirty="0">
                <a:solidFill>
                  <a:schemeClr val="tx1"/>
                </a:solidFill>
                <a:latin typeface="Berlin Sans FB Demi" pitchFamily="34" charset="0"/>
              </a:rPr>
              <a:t> Eukaryotic and prokaryotic DNA </a:t>
            </a:r>
            <a:r>
              <a:rPr lang="en-US" sz="3600" dirty="0" smtClean="0">
                <a:solidFill>
                  <a:schemeClr val="tx1"/>
                </a:solidFill>
                <a:latin typeface="Berlin Sans FB Demi" pitchFamily="34" charset="0"/>
              </a:rPr>
              <a:t>TYPE</a:t>
            </a:r>
            <a:br>
              <a:rPr lang="en-US" sz="3600" dirty="0" smtClean="0">
                <a:solidFill>
                  <a:schemeClr val="tx1"/>
                </a:solidFill>
                <a:latin typeface="Berlin Sans FB Demi" pitchFamily="34" charset="0"/>
              </a:rPr>
            </a:br>
            <a:r>
              <a:rPr lang="en-US" sz="3600" dirty="0" smtClean="0">
                <a:solidFill>
                  <a:schemeClr val="tx1"/>
                </a:solidFill>
                <a:latin typeface="Berlin Sans FB Demi" pitchFamily="34" charset="0"/>
              </a:rPr>
              <a:t>Lecture 5</a:t>
            </a:r>
            <a:r>
              <a:rPr lang="en-US" sz="3600" dirty="0" smtClean="0">
                <a:solidFill>
                  <a:schemeClr val="tx1"/>
                </a:solidFill>
                <a:latin typeface="Berlin Sans FB Demi" pitchFamily="34" charset="0"/>
              </a:rPr>
              <a:t> </a:t>
            </a:r>
            <a:endParaRPr lang="en-US" sz="3600" dirty="0">
              <a:solidFill>
                <a:schemeClr val="tx1"/>
              </a:solidFill>
              <a:latin typeface="Berlin Sans FB Demi" pitchFamily="34" charset="0"/>
            </a:endParaRPr>
          </a:p>
        </p:txBody>
      </p:sp>
      <p:sp>
        <p:nvSpPr>
          <p:cNvPr id="3" name="Subtitle 2"/>
          <p:cNvSpPr>
            <a:spLocks noGrp="1"/>
          </p:cNvSpPr>
          <p:nvPr>
            <p:ph type="subTitle" idx="1"/>
          </p:nvPr>
        </p:nvSpPr>
        <p:spPr>
          <a:xfrm>
            <a:off x="1600200" y="4267200"/>
            <a:ext cx="6400800" cy="914400"/>
          </a:xfrm>
        </p:spPr>
        <p:txBody>
          <a:bodyPr>
            <a:normAutofit/>
          </a:bodyPr>
          <a:lstStyle/>
          <a:p>
            <a:pPr algn="ctr"/>
            <a:r>
              <a:rPr lang="en-US" dirty="0" smtClean="0">
                <a:solidFill>
                  <a:schemeClr val="tx1"/>
                </a:solidFill>
                <a:latin typeface="Berlin Sans FB" pitchFamily="34" charset="0"/>
              </a:rPr>
              <a:t>Dr. </a:t>
            </a:r>
            <a:r>
              <a:rPr lang="en-US" dirty="0" err="1" smtClean="0">
                <a:solidFill>
                  <a:schemeClr val="tx1"/>
                </a:solidFill>
                <a:latin typeface="Berlin Sans FB" pitchFamily="34" charset="0"/>
              </a:rPr>
              <a:t>Rawa</a:t>
            </a:r>
            <a:r>
              <a:rPr lang="en-US" dirty="0" smtClean="0">
                <a:solidFill>
                  <a:schemeClr val="tx1"/>
                </a:solidFill>
                <a:latin typeface="Berlin Sans FB" pitchFamily="34" charset="0"/>
              </a:rPr>
              <a:t> Abdul </a:t>
            </a:r>
            <a:r>
              <a:rPr lang="en-US" dirty="0" err="1" smtClean="0">
                <a:solidFill>
                  <a:schemeClr val="tx1"/>
                </a:solidFill>
                <a:latin typeface="Berlin Sans FB" pitchFamily="34" charset="0"/>
              </a:rPr>
              <a:t>Redha</a:t>
            </a:r>
            <a:r>
              <a:rPr lang="en-US" dirty="0" smtClean="0">
                <a:solidFill>
                  <a:schemeClr val="tx1"/>
                </a:solidFill>
                <a:latin typeface="Berlin Sans FB" pitchFamily="34" charset="0"/>
              </a:rPr>
              <a:t> Aziz</a:t>
            </a:r>
          </a:p>
          <a:p>
            <a:pPr algn="ctr"/>
            <a:r>
              <a:rPr lang="en-US" dirty="0" err="1" smtClean="0">
                <a:solidFill>
                  <a:schemeClr val="tx1"/>
                </a:solidFill>
                <a:latin typeface="Berlin Sans FB" pitchFamily="34" charset="0"/>
              </a:rPr>
              <a:t>Ph.D</a:t>
            </a:r>
            <a:r>
              <a:rPr lang="en-US" dirty="0" smtClean="0">
                <a:solidFill>
                  <a:schemeClr val="tx1"/>
                </a:solidFill>
                <a:latin typeface="Berlin Sans FB" pitchFamily="34" charset="0"/>
              </a:rPr>
              <a:t> Antibiotics/ Molecular biology</a:t>
            </a:r>
            <a:endParaRPr lang="ar-IQ" dirty="0">
              <a:solidFill>
                <a:schemeClr val="tx1"/>
              </a:solidFill>
              <a:latin typeface="Berlin Sans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222465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2971800"/>
          </a:xfrm>
        </p:spPr>
        <p:txBody>
          <a:bodyPr>
            <a:normAutofit fontScale="92500" lnSpcReduction="10000"/>
          </a:bodyPr>
          <a:lstStyle/>
          <a:p>
            <a:pPr lvl="0"/>
            <a:r>
              <a:rPr lang="en-US" dirty="0"/>
              <a:t>Chromosome structural organization:</a:t>
            </a:r>
          </a:p>
          <a:p>
            <a:pPr lvl="0"/>
            <a:r>
              <a:rPr lang="en-US" dirty="0"/>
              <a:t>The unfolded, circular chromosome of </a:t>
            </a:r>
            <a:r>
              <a:rPr lang="en-US" i="1" dirty="0"/>
              <a:t>E. coli</a:t>
            </a:r>
            <a:r>
              <a:rPr lang="en-US" dirty="0"/>
              <a:t> depicted as a single line for simplicity, though of course it is a double stranded helix.</a:t>
            </a:r>
          </a:p>
          <a:p>
            <a:pPr lvl="0"/>
            <a:r>
              <a:rPr lang="en-US" dirty="0"/>
              <a:t>The DNA folded into chromosomal domains by protein-DNA associations. </a:t>
            </a:r>
          </a:p>
          <a:p>
            <a:pPr lvl="0"/>
            <a:r>
              <a:rPr lang="en-US" dirty="0"/>
              <a:t>Supercoiling and other interactions cause the chromosome to compact greatly.</a:t>
            </a:r>
          </a:p>
        </p:txBody>
      </p:sp>
      <p:pic>
        <p:nvPicPr>
          <p:cNvPr id="4" name="Picture 3"/>
          <p:cNvPicPr/>
          <p:nvPr/>
        </p:nvPicPr>
        <p:blipFill rotWithShape="1">
          <a:blip r:embed="rId2">
            <a:extLst>
              <a:ext uri="{28A0092B-C50C-407E-A947-70E740481C1C}">
                <a14:useLocalDpi xmlns:a14="http://schemas.microsoft.com/office/drawing/2010/main" val="0"/>
              </a:ext>
            </a:extLst>
          </a:blip>
          <a:srcRect l="5011" t="41355" r="7637" b="7711"/>
          <a:stretch/>
        </p:blipFill>
        <p:spPr bwMode="auto">
          <a:xfrm>
            <a:off x="914400" y="3733800"/>
            <a:ext cx="6858000" cy="2774950"/>
          </a:xfrm>
          <a:prstGeom prst="rect">
            <a:avLst/>
          </a:prstGeom>
          <a:ln>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4476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a:t>Eukaryotic </a:t>
            </a:r>
            <a:r>
              <a:rPr lang="en-US" b="1" dirty="0" smtClean="0"/>
              <a:t>DNA</a:t>
            </a:r>
            <a:endParaRPr lang="en-US" dirty="0"/>
          </a:p>
        </p:txBody>
      </p:sp>
      <p:sp>
        <p:nvSpPr>
          <p:cNvPr id="3" name="Content Placeholder 2"/>
          <p:cNvSpPr>
            <a:spLocks noGrp="1"/>
          </p:cNvSpPr>
          <p:nvPr>
            <p:ph sz="quarter" idx="1"/>
          </p:nvPr>
        </p:nvSpPr>
        <p:spPr>
          <a:xfrm>
            <a:off x="457200" y="1371600"/>
            <a:ext cx="7467600" cy="5102352"/>
          </a:xfrm>
        </p:spPr>
        <p:txBody>
          <a:bodyPr>
            <a:normAutofit fontScale="92500"/>
          </a:bodyPr>
          <a:lstStyle/>
          <a:p>
            <a:r>
              <a:rPr lang="en-US" b="1" u="sng" dirty="0">
                <a:effectLst>
                  <a:outerShdw blurRad="38100" dist="38100" dir="2700000" algn="tl">
                    <a:srgbClr val="000000">
                      <a:alpha val="43137"/>
                    </a:srgbClr>
                  </a:outerShdw>
                </a:effectLst>
              </a:rPr>
              <a:t>Chromatin organization and chromosome structure</a:t>
            </a:r>
            <a:endParaRPr lang="en-US" u="sng" dirty="0">
              <a:effectLst>
                <a:outerShdw blurRad="38100" dist="38100" dir="2700000" algn="tl">
                  <a:srgbClr val="000000">
                    <a:alpha val="43137"/>
                  </a:srgbClr>
                </a:outerShdw>
              </a:effectLst>
            </a:endParaRPr>
          </a:p>
          <a:p>
            <a:pPr lvl="0"/>
            <a:r>
              <a:rPr lang="en-US" b="1" dirty="0"/>
              <a:t>Chromosome:</a:t>
            </a:r>
            <a:r>
              <a:rPr lang="en-US" dirty="0"/>
              <a:t> components in a cell that contain genetic information. Each chromosome contains numerous genes. Chromosomes occur in pairs: one obtained from the mother; the other from the father.</a:t>
            </a:r>
          </a:p>
          <a:p>
            <a:pPr lvl="0"/>
            <a:r>
              <a:rPr lang="en-US" b="1" dirty="0"/>
              <a:t>Gene:</a:t>
            </a:r>
            <a:r>
              <a:rPr lang="en-US" dirty="0"/>
              <a:t> the fundamental physical and functional unit of heredity. A gene is an ordered sequence of nucleotides located in a particular position on a particular chromosome that encodes a specific functional product (</a:t>
            </a:r>
            <a:r>
              <a:rPr lang="en-US" dirty="0" err="1"/>
              <a:t>i.e</a:t>
            </a:r>
            <a:r>
              <a:rPr lang="en-US" dirty="0"/>
              <a:t>, a protein or RNA molecule).</a:t>
            </a:r>
          </a:p>
          <a:p>
            <a:pPr lvl="0"/>
            <a:r>
              <a:rPr lang="en-US" b="1" dirty="0"/>
              <a:t>DNA:</a:t>
            </a:r>
            <a:r>
              <a:rPr lang="en-US" dirty="0"/>
              <a:t> the material inside the nucleus of cells that carries genetic information. The scientific name for DNA is deoxyribonucleic acid.</a:t>
            </a:r>
          </a:p>
          <a:p>
            <a:endParaRPr lang="en-US" dirty="0"/>
          </a:p>
        </p:txBody>
      </p:sp>
      <p:sp>
        <p:nvSpPr>
          <p:cNvPr id="4" name="Rectangle 3"/>
          <p:cNvSpPr/>
          <p:nvPr/>
        </p:nvSpPr>
        <p:spPr>
          <a:xfrm>
            <a:off x="381000" y="1219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4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a:t>Basic Structure of </a:t>
            </a:r>
            <a:r>
              <a:rPr lang="en-US" b="1" dirty="0" smtClean="0"/>
              <a:t>Chromosome</a:t>
            </a:r>
            <a:endParaRPr lang="en-US" dirty="0"/>
          </a:p>
        </p:txBody>
      </p:sp>
      <p:sp>
        <p:nvSpPr>
          <p:cNvPr id="3" name="Content Placeholder 2"/>
          <p:cNvSpPr>
            <a:spLocks noGrp="1"/>
          </p:cNvSpPr>
          <p:nvPr>
            <p:ph sz="quarter" idx="1"/>
          </p:nvPr>
        </p:nvSpPr>
        <p:spPr>
          <a:xfrm>
            <a:off x="457200" y="1371600"/>
            <a:ext cx="7467600" cy="5102352"/>
          </a:xfrm>
        </p:spPr>
        <p:txBody>
          <a:bodyPr>
            <a:normAutofit fontScale="92500" lnSpcReduction="10000"/>
          </a:bodyPr>
          <a:lstStyle/>
          <a:p>
            <a:r>
              <a:rPr lang="en-US" b="1" dirty="0"/>
              <a:t>What is a chromosome? </a:t>
            </a:r>
            <a:endParaRPr lang="en-US" b="1" dirty="0" smtClean="0"/>
          </a:p>
          <a:p>
            <a:pPr lvl="0"/>
            <a:r>
              <a:rPr lang="en-US" dirty="0"/>
              <a:t>Chromosomes are thread like structures located inside the </a:t>
            </a:r>
            <a:r>
              <a:rPr lang="en-US" dirty="0" err="1"/>
              <a:t>nucleuc</a:t>
            </a:r>
            <a:r>
              <a:rPr lang="en-US" dirty="0"/>
              <a:t> of animal and plant cells. Each chromosome is made of protein and a single molecule of DNA.</a:t>
            </a:r>
          </a:p>
          <a:p>
            <a:r>
              <a:rPr lang="en-US" dirty="0"/>
              <a:t>The term chromosome comes from Greek words for color (</a:t>
            </a:r>
            <a:r>
              <a:rPr lang="en-US" dirty="0" err="1"/>
              <a:t>chroma</a:t>
            </a:r>
            <a:r>
              <a:rPr lang="en-US" dirty="0"/>
              <a:t>) and body (soma). The unique structure of chromosomes keeps DNA tightly wrapped around spool-like proteins, called histones. Without such packaging, DNA molecules would be too long to fit inside the cell. For example, if all of the DNA molecules in a single human cell were unwound from their histones and placed end-to-end, they would stretch 6 feet the condensed nucleoprotein structure is called chromatin</a:t>
            </a:r>
          </a:p>
        </p:txBody>
      </p:sp>
      <p:sp>
        <p:nvSpPr>
          <p:cNvPr id="4" name="Rectangle 3"/>
          <p:cNvSpPr/>
          <p:nvPr/>
        </p:nvSpPr>
        <p:spPr>
          <a:xfrm>
            <a:off x="381000" y="1219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58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many chromosomes do humans have</a:t>
            </a:r>
            <a:r>
              <a:rPr lang="en-US" b="1" dirty="0" smtClean="0"/>
              <a:t>?</a:t>
            </a:r>
            <a:endParaRPr lang="en-US" dirty="0"/>
          </a:p>
        </p:txBody>
      </p:sp>
      <p:sp>
        <p:nvSpPr>
          <p:cNvPr id="3" name="Content Placeholder 2"/>
          <p:cNvSpPr>
            <a:spLocks noGrp="1"/>
          </p:cNvSpPr>
          <p:nvPr>
            <p:ph sz="quarter" idx="1"/>
          </p:nvPr>
        </p:nvSpPr>
        <p:spPr>
          <a:xfrm>
            <a:off x="457200" y="1600200"/>
            <a:ext cx="4953000" cy="4873752"/>
          </a:xfrm>
        </p:spPr>
        <p:txBody>
          <a:bodyPr/>
          <a:lstStyle/>
          <a:p>
            <a:r>
              <a:rPr lang="en-US" dirty="0" smtClean="0"/>
              <a:t>Humans </a:t>
            </a:r>
            <a:r>
              <a:rPr lang="en-US" dirty="0"/>
              <a:t>have 23pairs of chromosomes, for a total of 46chromosomes. In fact, each species of plants and animals has a set number of chromosomes. A fruit fly, for example, has four pairs of chromosomes, while a rice plant has 12 and a dog, 39.</a:t>
            </a:r>
          </a:p>
          <a:p>
            <a:endParaRPr lang="en-US" dirty="0"/>
          </a:p>
        </p:txBody>
      </p:sp>
      <p:sp>
        <p:nvSpPr>
          <p:cNvPr id="4" name="Rectangle 3"/>
          <p:cNvSpPr/>
          <p:nvPr/>
        </p:nvSpPr>
        <p:spPr>
          <a:xfrm>
            <a:off x="436417" y="15240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365" t="6250" r="57319" b="20873"/>
          <a:stretch/>
        </p:blipFill>
        <p:spPr bwMode="auto">
          <a:xfrm>
            <a:off x="5105400" y="1604355"/>
            <a:ext cx="3179617" cy="4495800"/>
          </a:xfrm>
          <a:prstGeom prst="rect">
            <a:avLst/>
          </a:prstGeom>
          <a:ln w="9525">
            <a:solidFill>
              <a:schemeClr val="tx1"/>
            </a:solidFill>
            <a:miter lim="800000"/>
            <a:headEnd/>
            <a:tailEnd/>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77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715962"/>
          </a:xfrm>
        </p:spPr>
        <p:txBody>
          <a:bodyPr/>
          <a:lstStyle/>
          <a:p>
            <a:r>
              <a:rPr lang="en-US" b="1" dirty="0"/>
              <a:t>Basic information about </a:t>
            </a:r>
            <a:r>
              <a:rPr lang="en-US" b="1" dirty="0" smtClean="0"/>
              <a:t>chromatin</a:t>
            </a:r>
            <a:endParaRPr lang="en-US" dirty="0"/>
          </a:p>
        </p:txBody>
      </p:sp>
      <p:sp>
        <p:nvSpPr>
          <p:cNvPr id="3" name="Content Placeholder 2"/>
          <p:cNvSpPr>
            <a:spLocks noGrp="1"/>
          </p:cNvSpPr>
          <p:nvPr>
            <p:ph sz="quarter" idx="1"/>
          </p:nvPr>
        </p:nvSpPr>
        <p:spPr>
          <a:xfrm>
            <a:off x="457200" y="1371600"/>
            <a:ext cx="7467600" cy="5102352"/>
          </a:xfrm>
        </p:spPr>
        <p:txBody>
          <a:bodyPr>
            <a:normAutofit fontScale="92500"/>
          </a:bodyPr>
          <a:lstStyle/>
          <a:p>
            <a:pPr lvl="0"/>
            <a:r>
              <a:rPr lang="en-US" dirty="0" smtClean="0"/>
              <a:t>Nuclear </a:t>
            </a:r>
            <a:r>
              <a:rPr lang="en-US" dirty="0"/>
              <a:t>DNA does not appear in free linear strands; it is highly condensed and wrapped around histones in order to fit inside the nucleus and take part in the formation of chromosomes. </a:t>
            </a:r>
          </a:p>
          <a:p>
            <a:pPr lvl="0"/>
            <a:r>
              <a:rPr lang="en-US" dirty="0"/>
              <a:t>Chromatin is the major component of the nucleus, the genetic material consist from 50% DNA and protein for each and during interphase this chromatin appeared as uncondensed diffused material look like beads- in string but during metaphase it will arrange to thread like structure. The beads are called nucleosomes.</a:t>
            </a:r>
          </a:p>
          <a:p>
            <a:pPr lvl="0"/>
            <a:r>
              <a:rPr lang="en-US" dirty="0"/>
              <a:t>Each nucleosome is made of DNA (~147bp of DNA) wrapped around eight histone proteins that function like a spool is called histone </a:t>
            </a:r>
            <a:r>
              <a:rPr lang="en-US" dirty="0" err="1"/>
              <a:t>octamer</a:t>
            </a:r>
            <a:r>
              <a:rPr lang="en-US" dirty="0"/>
              <a:t>.</a:t>
            </a:r>
          </a:p>
          <a:p>
            <a:endParaRPr lang="en-US" dirty="0"/>
          </a:p>
        </p:txBody>
      </p:sp>
      <p:sp>
        <p:nvSpPr>
          <p:cNvPr id="4" name="Rectangle 3"/>
          <p:cNvSpPr/>
          <p:nvPr/>
        </p:nvSpPr>
        <p:spPr>
          <a:xfrm>
            <a:off x="401781" y="11430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22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1"/>
            <a:ext cx="8077200" cy="5551804"/>
          </a:xfrm>
          <a:prstGeom prst="rect">
            <a:avLst/>
          </a:prstGeom>
          <a:noFill/>
          <a:ln>
            <a:solidFill>
              <a:schemeClr val="tx2"/>
            </a:solidFill>
          </a:ln>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91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normAutofit lnSpcReduction="10000"/>
          </a:bodyPr>
          <a:lstStyle/>
          <a:p>
            <a:pPr lvl="0"/>
            <a:r>
              <a:rPr lang="en-US" dirty="0"/>
              <a:t>Histones are a family of basic proteins that associate DNA in the nucleus and help condense it into chromatin. Their positive charge allows them to associate with DNA, which is negatively charged. Some histones function as spools for the thread-like DNA to wrap around. Each histone </a:t>
            </a:r>
            <a:r>
              <a:rPr lang="en-US" dirty="0" err="1"/>
              <a:t>octamer</a:t>
            </a:r>
            <a:r>
              <a:rPr lang="en-US" dirty="0"/>
              <a:t> is composed of two copies each of the histone proteins H2A, H2B, H3, and H4. They are all found in equal parts in the cell and their amino acid sequences contain between 20 and 25% of lysine and arginine</a:t>
            </a:r>
          </a:p>
          <a:p>
            <a:pPr lvl="0"/>
            <a:r>
              <a:rPr lang="en-US" dirty="0"/>
              <a:t>Each nucleosome attached with followed one by linker DNA (20-60bp) thus total DNA wrap around it =200bp which will be protected from digestion with </a:t>
            </a:r>
            <a:r>
              <a:rPr lang="en-US" dirty="0" err="1"/>
              <a:t>micrococcal</a:t>
            </a:r>
            <a:r>
              <a:rPr lang="en-US" dirty="0"/>
              <a:t> endonuclease </a:t>
            </a:r>
            <a:r>
              <a:rPr lang="en-US" b="1" dirty="0">
                <a:solidFill>
                  <a:srgbClr val="7030A0"/>
                </a:solidFill>
              </a:rPr>
              <a:t>(Cutting enzymes!!)</a:t>
            </a:r>
            <a:endParaRPr lang="en-US" dirty="0">
              <a:solidFill>
                <a:srgbClr val="7030A0"/>
              </a:solidFill>
            </a:endParaRPr>
          </a:p>
          <a:p>
            <a:endParaRPr lang="en-US" dirty="0"/>
          </a:p>
        </p:txBody>
      </p:sp>
    </p:spTree>
    <p:extLst>
      <p:ext uri="{BB962C8B-B14F-4D97-AF65-F5344CB8AC3E}">
        <p14:creationId xmlns:p14="http://schemas.microsoft.com/office/powerpoint/2010/main" val="3200077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014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077200" cy="6016752"/>
          </a:xfrm>
        </p:spPr>
        <p:txBody>
          <a:bodyPr>
            <a:normAutofit/>
          </a:bodyPr>
          <a:lstStyle/>
          <a:p>
            <a:pPr lvl="0"/>
            <a:r>
              <a:rPr lang="en-US" dirty="0"/>
              <a:t>The linker histones are H1 and H5</a:t>
            </a:r>
          </a:p>
          <a:p>
            <a:pPr lvl="0"/>
            <a:r>
              <a:rPr lang="en-US" dirty="0"/>
              <a:t>Inside the core there are the </a:t>
            </a:r>
            <a:r>
              <a:rPr lang="en-US" dirty="0" err="1"/>
              <a:t>octameric</a:t>
            </a:r>
            <a:r>
              <a:rPr lang="en-US" dirty="0"/>
              <a:t> protein while the fifth histoneH1 usually exist outside the core (in the binding region between nucleosome and another) and it will bind and protect 20bp of DNA while the rest of the remaining 200-240bp represent the linker. The length of the nucleosome is 5.5nm and the diameter is 10-11nm.</a:t>
            </a:r>
          </a:p>
          <a:p>
            <a:pPr lvl="0"/>
            <a:r>
              <a:rPr lang="en-US" dirty="0"/>
              <a:t>Primary experiment to understand nucleosome structure (as it is nucleoprotein material) carried out by Kornberg (1977) when he treated DNA with </a:t>
            </a:r>
            <a:r>
              <a:rPr lang="en-US" dirty="0" err="1"/>
              <a:t>Micrococcal</a:t>
            </a:r>
            <a:r>
              <a:rPr lang="en-US" dirty="0"/>
              <a:t> endonuclease (</a:t>
            </a:r>
            <a:r>
              <a:rPr lang="en-US" i="1" dirty="0"/>
              <a:t>Micrococcus </a:t>
            </a:r>
            <a:r>
              <a:rPr lang="en-US" i="1" dirty="0" err="1"/>
              <a:t>spp</a:t>
            </a:r>
            <a:r>
              <a:rPr lang="en-US" dirty="0"/>
              <a:t>). The result revealed that DNA will be cleaved in the linker region releasing free nucleosome that contains 170-240bp of DNA. </a:t>
            </a:r>
          </a:p>
          <a:p>
            <a:endParaRPr lang="en-US" dirty="0"/>
          </a:p>
        </p:txBody>
      </p:sp>
    </p:spTree>
    <p:extLst>
      <p:ext uri="{BB962C8B-B14F-4D97-AF65-F5344CB8AC3E}">
        <p14:creationId xmlns:p14="http://schemas.microsoft.com/office/powerpoint/2010/main" val="954818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153400" cy="5940552"/>
          </a:xfrm>
        </p:spPr>
        <p:txBody>
          <a:bodyPr>
            <a:normAutofit/>
          </a:bodyPr>
          <a:lstStyle/>
          <a:p>
            <a:pPr lvl="0"/>
            <a:r>
              <a:rPr lang="en-US" dirty="0"/>
              <a:t>More extensive treatment results in digestion of all but not the 146-147bp DNA that wrap the </a:t>
            </a:r>
            <a:r>
              <a:rPr lang="en-US" dirty="0" err="1"/>
              <a:t>octameric</a:t>
            </a:r>
            <a:r>
              <a:rPr lang="en-US" dirty="0"/>
              <a:t> or nucleosome core protein complex, thus the length of linker DNA differ from one tissue to another. </a:t>
            </a:r>
          </a:p>
          <a:p>
            <a:pPr lvl="0"/>
            <a:r>
              <a:rPr lang="en-US" dirty="0"/>
              <a:t>The chain of nucleosomes is then wrapped into a 30 nm spiral called a </a:t>
            </a:r>
            <a:r>
              <a:rPr lang="en-US" b="1" dirty="0">
                <a:solidFill>
                  <a:srgbClr val="7030A0"/>
                </a:solidFill>
              </a:rPr>
              <a:t>solenoid</a:t>
            </a:r>
            <a:r>
              <a:rPr lang="en-US" dirty="0">
                <a:solidFill>
                  <a:srgbClr val="7030A0"/>
                </a:solidFill>
              </a:rPr>
              <a:t>. </a:t>
            </a:r>
            <a:endParaRPr lang="en-US" dirty="0" smtClean="0">
              <a:solidFill>
                <a:srgbClr val="7030A0"/>
              </a:solidFill>
            </a:endParaRPr>
          </a:p>
          <a:p>
            <a:pPr marL="0" lvl="0" indent="0">
              <a:buNone/>
            </a:pPr>
            <a:endParaRPr lang="en-US" dirty="0">
              <a:solidFill>
                <a:srgbClr val="7030A0"/>
              </a:solidFill>
            </a:endParaRPr>
          </a:p>
          <a:p>
            <a:endParaRPr lang="en-US" dirty="0"/>
          </a:p>
        </p:txBody>
      </p:sp>
      <p:pic>
        <p:nvPicPr>
          <p:cNvPr id="4" name="Picture 3" descr="Image result for solenoid chromosome">
            <a:hlinkClick r:id="rId2"/>
          </p:cNvPr>
          <p:cNvPicPr/>
          <p:nvPr/>
        </p:nvPicPr>
        <p:blipFill rotWithShape="1">
          <a:blip r:embed="rId3">
            <a:extLst>
              <a:ext uri="{28A0092B-C50C-407E-A947-70E740481C1C}">
                <a14:useLocalDpi xmlns:a14="http://schemas.microsoft.com/office/drawing/2010/main" val="0"/>
              </a:ext>
            </a:extLst>
          </a:blip>
          <a:srcRect l="61901" t="27946" b="57913"/>
          <a:stretch/>
        </p:blipFill>
        <p:spPr bwMode="auto">
          <a:xfrm>
            <a:off x="1219200" y="3484418"/>
            <a:ext cx="6089073" cy="1787237"/>
          </a:xfrm>
          <a:prstGeom prst="rect">
            <a:avLst/>
          </a:prstGeom>
          <a:noFill/>
          <a:ln>
            <a:solidFill>
              <a:schemeClr val="accent1"/>
            </a:solidFill>
          </a:ln>
        </p:spPr>
      </p:pic>
    </p:spTree>
    <p:extLst>
      <p:ext uri="{BB962C8B-B14F-4D97-AF65-F5344CB8AC3E}">
        <p14:creationId xmlns:p14="http://schemas.microsoft.com/office/powerpoint/2010/main" val="2172403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a:t>Prokaryotic </a:t>
            </a:r>
            <a:r>
              <a:rPr lang="en-US" b="1" dirty="0" smtClean="0"/>
              <a:t>DNA</a:t>
            </a:r>
            <a:endParaRPr lang="en-US" dirty="0">
              <a:solidFill>
                <a:schemeClr val="tx1"/>
              </a:solidFill>
            </a:endParaRPr>
          </a:p>
        </p:txBody>
      </p:sp>
      <p:sp>
        <p:nvSpPr>
          <p:cNvPr id="4" name="Rectangle 3"/>
          <p:cNvSpPr/>
          <p:nvPr/>
        </p:nvSpPr>
        <p:spPr>
          <a:xfrm>
            <a:off x="381000" y="838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
          </p:nvPr>
        </p:nvSpPr>
        <p:spPr>
          <a:xfrm>
            <a:off x="381000" y="1143000"/>
            <a:ext cx="5867400" cy="5334000"/>
          </a:xfrm>
        </p:spPr>
        <p:txBody>
          <a:bodyPr>
            <a:normAutofit lnSpcReduction="10000"/>
          </a:bodyPr>
          <a:lstStyle/>
          <a:p>
            <a:pPr lvl="0"/>
            <a:r>
              <a:rPr lang="en-US" dirty="0" smtClean="0"/>
              <a:t>The </a:t>
            </a:r>
            <a:r>
              <a:rPr lang="en-US" dirty="0"/>
              <a:t>nucleoid (meaning nucleus like) is an irregularly- shaped region within the cell of a prokaryote that contains most of the genetic material. In contrast to the nucleus of a eukaryotic cell it is not surrounded by a nuclear membrane. </a:t>
            </a:r>
          </a:p>
          <a:p>
            <a:pPr lvl="0"/>
            <a:r>
              <a:rPr lang="en-US" dirty="0"/>
              <a:t>The genome of prokaryotic organisms generally is a called circular double stranded piece of DNA of which multiple copies may exist at any time. </a:t>
            </a:r>
          </a:p>
          <a:p>
            <a:pPr lvl="0"/>
            <a:r>
              <a:rPr lang="en-US" dirty="0"/>
              <a:t>The length of a genome widely varies but generally is at least a few million base pairs.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066800"/>
            <a:ext cx="2438400" cy="2928747"/>
          </a:xfrm>
          <a:prstGeom prst="rect">
            <a:avLst/>
          </a:prstGeom>
        </p:spPr>
      </p:pic>
    </p:spTree>
    <p:extLst>
      <p:ext uri="{BB962C8B-B14F-4D97-AF65-F5344CB8AC3E}">
        <p14:creationId xmlns:p14="http://schemas.microsoft.com/office/powerpoint/2010/main" val="2284433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924800" cy="5788152"/>
          </a:xfrm>
        </p:spPr>
        <p:txBody>
          <a:bodyPr>
            <a:normAutofit fontScale="92500"/>
          </a:bodyPr>
          <a:lstStyle/>
          <a:p>
            <a:r>
              <a:rPr lang="en-US" dirty="0"/>
              <a:t> Higher – order structures include the 30nm fiber (the irregular zigzag form) and 100nm fiber, these are structures found in normal cells. In mitosis and meiosis, the condensed chromosomes are assembled through interaction between nucleosome and other regulatory proteins. In general, genes that are active have less bound histone; while inactive genes are highly associated with histones during interphase.</a:t>
            </a:r>
          </a:p>
          <a:p>
            <a:pPr lvl="0"/>
            <a:endParaRPr lang="en-US" dirty="0" smtClean="0"/>
          </a:p>
          <a:p>
            <a:pPr lvl="0"/>
            <a:r>
              <a:rPr lang="en-US" dirty="0" smtClean="0"/>
              <a:t>Without </a:t>
            </a:r>
            <a:r>
              <a:rPr lang="en-US" dirty="0"/>
              <a:t>histones, the unwound DNA in Chromosomes would be very long (A length to width ratio of more than 10 million to 1 in human DNA). For example, each human cell has about 1.8 meters of DNA, but wound on the histones it has about 90 micrometers (0.09mm) of chromatin, which, when duplicated and condensed during mitosis, result in about 120 micrometers of chromosomes. </a:t>
            </a:r>
          </a:p>
          <a:p>
            <a:endParaRPr lang="en-US" dirty="0"/>
          </a:p>
        </p:txBody>
      </p:sp>
    </p:spTree>
    <p:extLst>
      <p:ext uri="{BB962C8B-B14F-4D97-AF65-F5344CB8AC3E}">
        <p14:creationId xmlns:p14="http://schemas.microsoft.com/office/powerpoint/2010/main" val="4075432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5725" t="6379" r="2147" b="1728"/>
          <a:stretch/>
        </p:blipFill>
        <p:spPr bwMode="auto">
          <a:xfrm>
            <a:off x="381000" y="381000"/>
            <a:ext cx="8382000" cy="6248400"/>
          </a:xfrm>
          <a:prstGeom prst="rect">
            <a:avLst/>
          </a:prstGeom>
          <a:noFill/>
          <a:ln>
            <a:solidFill>
              <a:schemeClr val="tx2"/>
            </a:solidFill>
          </a:ln>
          <a:extLs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567864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p:nvPr/>
        </p:nvPicPr>
        <p:blipFill rotWithShape="1">
          <a:blip r:embed="rId2">
            <a:extLst>
              <a:ext uri="{28A0092B-C50C-407E-A947-70E740481C1C}">
                <a14:useLocalDpi xmlns:a14="http://schemas.microsoft.com/office/drawing/2010/main" val="0"/>
              </a:ext>
            </a:extLst>
          </a:blip>
          <a:srcRect l="3346" t="12404" r="6933" b="4301"/>
          <a:stretch/>
        </p:blipFill>
        <p:spPr bwMode="auto">
          <a:xfrm>
            <a:off x="381000" y="381000"/>
            <a:ext cx="7924800" cy="6172200"/>
          </a:xfrm>
          <a:prstGeom prst="rect">
            <a:avLst/>
          </a:prstGeom>
          <a:noFill/>
          <a:ln w="9525" cap="flat" cmpd="sng" algn="ctr">
            <a:solidFill>
              <a:srgbClr val="1F497D"/>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38123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solenoid chromosom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382000" cy="6172200"/>
          </a:xfrm>
          <a:prstGeom prst="rect">
            <a:avLst/>
          </a:prstGeom>
          <a:noFill/>
          <a:ln>
            <a:solidFill>
              <a:schemeClr val="accent1"/>
            </a:solidFill>
          </a:ln>
        </p:spPr>
      </p:pic>
    </p:spTree>
    <p:extLst>
      <p:ext uri="{BB962C8B-B14F-4D97-AF65-F5344CB8AC3E}">
        <p14:creationId xmlns:p14="http://schemas.microsoft.com/office/powerpoint/2010/main" val="407424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1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42888"/>
            <a:ext cx="8535987"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193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Telomeres?</a:t>
            </a:r>
            <a:r>
              <a:rPr lang="en-US" dirty="0"/>
              <a:t/>
            </a:r>
            <a:br>
              <a:rPr lang="en-US" dirty="0"/>
            </a:br>
            <a:endParaRPr lang="en-US" dirty="0"/>
          </a:p>
        </p:txBody>
      </p:sp>
      <p:sp>
        <p:nvSpPr>
          <p:cNvPr id="3" name="Content Placeholder 2"/>
          <p:cNvSpPr>
            <a:spLocks noGrp="1"/>
          </p:cNvSpPr>
          <p:nvPr>
            <p:ph sz="quarter" idx="1"/>
          </p:nvPr>
        </p:nvSpPr>
        <p:spPr>
          <a:xfrm>
            <a:off x="457200" y="1295400"/>
            <a:ext cx="8014854" cy="5178552"/>
          </a:xfrm>
        </p:spPr>
        <p:txBody>
          <a:bodyPr>
            <a:normAutofit fontScale="92500" lnSpcReduction="10000"/>
          </a:bodyPr>
          <a:lstStyle/>
          <a:p>
            <a:pPr lvl="0"/>
            <a:r>
              <a:rPr lang="en-US" dirty="0" smtClean="0"/>
              <a:t>Telomeres </a:t>
            </a:r>
            <a:r>
              <a:rPr lang="en-US" dirty="0"/>
              <a:t>are repetitive stretches of DNA located at the ends of linear chromosomes. They protect the ends of chromosomes.</a:t>
            </a:r>
          </a:p>
          <a:p>
            <a:pPr lvl="0"/>
            <a:r>
              <a:rPr lang="en-US" dirty="0"/>
              <a:t>In many types of cells, telomeres lose a bit of their DNA every time a cell divides. Eventually, when all of the telomere DNA is gone, the cell cannot replicate and dies.</a:t>
            </a:r>
          </a:p>
          <a:p>
            <a:pPr lvl="0"/>
            <a:r>
              <a:rPr lang="en-US" dirty="0"/>
              <a:t>White blood cells and other cell types with the capacity to divide very frequently have a special enzyme that prevents their chromosomes from losing their telomeres. Because they retain their telomeres, such as cells generally live longer than other cells.</a:t>
            </a:r>
          </a:p>
          <a:p>
            <a:pPr lvl="0"/>
            <a:r>
              <a:rPr lang="en-US" dirty="0"/>
              <a:t>Telomeres also play a role in cancer. The chromosomes of malignant cells usually cells usually do not lose their telomeres, helping to fuel the uncontrolled growth that makes cancer so devastating. </a:t>
            </a:r>
          </a:p>
          <a:p>
            <a:endParaRPr lang="en-US" dirty="0"/>
          </a:p>
          <a:p>
            <a:endParaRPr lang="en-US" dirty="0"/>
          </a:p>
        </p:txBody>
      </p:sp>
      <p:sp>
        <p:nvSpPr>
          <p:cNvPr id="4" name="Rectangle 3"/>
          <p:cNvSpPr/>
          <p:nvPr/>
        </p:nvSpPr>
        <p:spPr>
          <a:xfrm>
            <a:off x="394854" y="1097281"/>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853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Telomer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534400" cy="6477000"/>
          </a:xfrm>
          <a:prstGeom prst="rect">
            <a:avLst/>
          </a:prstGeom>
          <a:noFill/>
          <a:ln>
            <a:solidFill>
              <a:schemeClr val="accent1"/>
            </a:solidFill>
          </a:ln>
        </p:spPr>
      </p:pic>
    </p:spTree>
    <p:extLst>
      <p:ext uri="{BB962C8B-B14F-4D97-AF65-F5344CB8AC3E}">
        <p14:creationId xmlns:p14="http://schemas.microsoft.com/office/powerpoint/2010/main" val="1338924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458200" cy="6400800"/>
          </a:xfrm>
          <a:prstGeom prst="rect">
            <a:avLst/>
          </a:prstGeom>
          <a:noFill/>
          <a:ln>
            <a:solidFill>
              <a:schemeClr val="accent1"/>
            </a:solidFill>
          </a:ln>
        </p:spPr>
      </p:pic>
    </p:spTree>
    <p:extLst>
      <p:ext uri="{BB962C8B-B14F-4D97-AF65-F5344CB8AC3E}">
        <p14:creationId xmlns:p14="http://schemas.microsoft.com/office/powerpoint/2010/main" val="2813898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Question ma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3815484" cy="50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6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b="1" dirty="0"/>
              <a:t>Haploid chromosome occupied the half of the </a:t>
            </a:r>
            <a:r>
              <a:rPr lang="en-US" b="1" dirty="0" err="1" smtClean="0"/>
              <a:t>cel</a:t>
            </a:r>
            <a:endParaRPr lang="en-US" dirty="0">
              <a:solidFill>
                <a:srgbClr val="C00000"/>
              </a:solidFill>
            </a:endParaRPr>
          </a:p>
        </p:txBody>
      </p:sp>
      <p:sp>
        <p:nvSpPr>
          <p:cNvPr id="4" name="Rectangle 3"/>
          <p:cNvSpPr/>
          <p:nvPr/>
        </p:nvSpPr>
        <p:spPr>
          <a:xfrm>
            <a:off x="381000" y="1066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
          </p:nvPr>
        </p:nvSpPr>
        <p:spPr>
          <a:xfrm>
            <a:off x="401782" y="1371600"/>
            <a:ext cx="6622473" cy="4724400"/>
          </a:xfrm>
        </p:spPr>
        <p:txBody>
          <a:bodyPr>
            <a:normAutofit fontScale="92500"/>
          </a:bodyPr>
          <a:lstStyle/>
          <a:p>
            <a:pPr lvl="0"/>
            <a:r>
              <a:rPr lang="en-US" dirty="0" smtClean="0"/>
              <a:t>A </a:t>
            </a:r>
            <a:r>
              <a:rPr lang="en-US" b="1" dirty="0" err="1"/>
              <a:t>genophore</a:t>
            </a:r>
            <a:r>
              <a:rPr lang="en-US" dirty="0"/>
              <a:t> is the DNA of a prokaryote circular in most prokaryotes, and linear in very few of them; it is usually called prokaryotic chromosome.</a:t>
            </a:r>
          </a:p>
          <a:p>
            <a:pPr lvl="0"/>
            <a:r>
              <a:rPr lang="en-US" dirty="0"/>
              <a:t> A </a:t>
            </a:r>
            <a:r>
              <a:rPr lang="en-US" dirty="0" err="1"/>
              <a:t>genophore</a:t>
            </a:r>
            <a:r>
              <a:rPr lang="en-US" dirty="0"/>
              <a:t> can be as small as 580.073 </a:t>
            </a:r>
            <a:r>
              <a:rPr lang="en-US" dirty="0" err="1"/>
              <a:t>bp</a:t>
            </a:r>
            <a:r>
              <a:rPr lang="en-US" dirty="0"/>
              <a:t> (as in </a:t>
            </a:r>
            <a:r>
              <a:rPr lang="en-US" i="1" dirty="0"/>
              <a:t>Mycoplasma </a:t>
            </a:r>
            <a:r>
              <a:rPr lang="en-US" i="1" dirty="0" err="1"/>
              <a:t>genitalium</a:t>
            </a:r>
            <a:r>
              <a:rPr lang="en-US" dirty="0"/>
              <a:t>) while the largest </a:t>
            </a:r>
            <a:r>
              <a:rPr lang="en-US" dirty="0" err="1"/>
              <a:t>genophore</a:t>
            </a:r>
            <a:r>
              <a:rPr lang="en-US" dirty="0"/>
              <a:t> of </a:t>
            </a:r>
            <a:r>
              <a:rPr lang="en-US" i="1" dirty="0"/>
              <a:t>E. coli</a:t>
            </a:r>
            <a:r>
              <a:rPr lang="en-US" dirty="0"/>
              <a:t> about 10.000 </a:t>
            </a:r>
            <a:r>
              <a:rPr lang="en-US" dirty="0" err="1"/>
              <a:t>Kbp</a:t>
            </a:r>
            <a:r>
              <a:rPr lang="en-US" dirty="0"/>
              <a:t> with 4000 genes. Many eukaryotes (such as plants and animals) carry </a:t>
            </a:r>
            <a:r>
              <a:rPr lang="en-US" dirty="0" err="1"/>
              <a:t>genophores</a:t>
            </a:r>
            <a:r>
              <a:rPr lang="en-US" dirty="0"/>
              <a:t> in organelles such as mitochondria and chloroplast. </a:t>
            </a:r>
          </a:p>
          <a:p>
            <a:pPr lvl="0"/>
            <a:r>
              <a:rPr lang="en-US" dirty="0"/>
              <a:t>The term </a:t>
            </a:r>
            <a:r>
              <a:rPr lang="en-US" b="1" dirty="0" err="1"/>
              <a:t>chromany</a:t>
            </a:r>
            <a:r>
              <a:rPr lang="en-US" dirty="0"/>
              <a:t> prokaryotic organism employs some specialized protein (that can be considered as </a:t>
            </a:r>
            <a:r>
              <a:rPr lang="en-US" b="1" dirty="0"/>
              <a:t>histone- like protein)</a:t>
            </a:r>
            <a:r>
              <a:rPr lang="en-US" dirty="0"/>
              <a:t>.</a:t>
            </a:r>
          </a:p>
          <a:p>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25068" t="19708" r="23059" b="19465"/>
          <a:stretch/>
        </p:blipFill>
        <p:spPr bwMode="auto">
          <a:xfrm>
            <a:off x="7176366" y="1524000"/>
            <a:ext cx="1254125" cy="2438400"/>
          </a:xfrm>
          <a:prstGeom prst="rect">
            <a:avLst/>
          </a:prstGeom>
          <a:ln>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6335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a:t>Chromosome of </a:t>
            </a:r>
            <a:r>
              <a:rPr lang="en-US" b="1" i="1" u="sng" dirty="0"/>
              <a:t>E. </a:t>
            </a:r>
            <a:r>
              <a:rPr lang="en-US" b="1" i="1" u="sng" dirty="0" smtClean="0"/>
              <a:t>coli</a:t>
            </a:r>
            <a:endParaRPr lang="en-US" dirty="0"/>
          </a:p>
        </p:txBody>
      </p:sp>
      <p:sp>
        <p:nvSpPr>
          <p:cNvPr id="3" name="Content Placeholder 2"/>
          <p:cNvSpPr>
            <a:spLocks noGrp="1"/>
          </p:cNvSpPr>
          <p:nvPr>
            <p:ph sz="quarter" idx="1"/>
          </p:nvPr>
        </p:nvSpPr>
        <p:spPr>
          <a:xfrm>
            <a:off x="457200" y="1143000"/>
            <a:ext cx="6400802" cy="5330952"/>
          </a:xfrm>
        </p:spPr>
        <p:txBody>
          <a:bodyPr>
            <a:normAutofit lnSpcReduction="10000"/>
          </a:bodyPr>
          <a:lstStyle/>
          <a:p>
            <a:pPr lvl="0"/>
            <a:r>
              <a:rPr lang="en-US" dirty="0"/>
              <a:t>It is circular and this is a common arrangement, but there are a number of species with linear chromosomes. </a:t>
            </a:r>
          </a:p>
          <a:p>
            <a:pPr lvl="0"/>
            <a:r>
              <a:rPr lang="en-US" dirty="0"/>
              <a:t>If stretched out, this material would be about 1400 µm long or about 1/16</a:t>
            </a:r>
            <a:r>
              <a:rPr lang="en-US" baseline="30000" dirty="0"/>
              <a:t>th</a:t>
            </a:r>
            <a:r>
              <a:rPr lang="en-US" dirty="0"/>
              <a:t> inch. </a:t>
            </a:r>
            <a:endParaRPr lang="en-US" dirty="0" smtClean="0"/>
          </a:p>
          <a:p>
            <a:pPr lvl="0"/>
            <a:r>
              <a:rPr lang="en-US" dirty="0"/>
              <a:t>The E. coli cell is about 1-5 µm in length, so it is clear that an amazing degree of packing is necessary to fit the chromosome inside its tiny host. </a:t>
            </a:r>
          </a:p>
          <a:p>
            <a:r>
              <a:rPr lang="en-US" dirty="0"/>
              <a:t>The nucleoid occupies about half of bacterial cytoplasm and has a density of 20-50 mg/ml, similar to what is observed for the nucleus of a non-dividing eukaryotic cell</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16200000">
            <a:off x="6658294" y="1647508"/>
            <a:ext cx="2251075" cy="1851659"/>
          </a:xfrm>
          <a:prstGeom prst="rect">
            <a:avLst/>
          </a:prstGeom>
          <a:ln>
            <a:solidFill>
              <a:schemeClr val="tx2"/>
            </a:solidFill>
          </a:ln>
        </p:spPr>
      </p:pic>
      <p:sp>
        <p:nvSpPr>
          <p:cNvPr id="5" name="Rectangle 4"/>
          <p:cNvSpPr/>
          <p:nvPr/>
        </p:nvSpPr>
        <p:spPr>
          <a:xfrm>
            <a:off x="381000" y="1066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889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924800" cy="6016752"/>
          </a:xfrm>
        </p:spPr>
        <p:txBody>
          <a:bodyPr>
            <a:normAutofit/>
          </a:bodyPr>
          <a:lstStyle/>
          <a:p>
            <a:pPr lvl="0"/>
            <a:r>
              <a:rPr lang="en-US" dirty="0"/>
              <a:t>The genetic material here is composed from 60% protein a large amount of </a:t>
            </a:r>
            <a:r>
              <a:rPr lang="en-US" u="sng" dirty="0"/>
              <a:t>RNA polymerase and mRNA,</a:t>
            </a:r>
            <a:r>
              <a:rPr lang="en-US" dirty="0"/>
              <a:t> </a:t>
            </a:r>
            <a:r>
              <a:rPr lang="en-US" u="sng" dirty="0" err="1"/>
              <a:t>rRNA</a:t>
            </a:r>
            <a:r>
              <a:rPr lang="en-US" dirty="0"/>
              <a:t>, </a:t>
            </a:r>
            <a:r>
              <a:rPr lang="en-US" u="sng" dirty="0"/>
              <a:t>transcription factor proteins</a:t>
            </a:r>
            <a:r>
              <a:rPr lang="en-US" dirty="0"/>
              <a:t> that regulate the expression of genes. These seem not to perform any structural role, but reflect the importance of RNA transcription in the nucleoid in growing cells.</a:t>
            </a:r>
          </a:p>
          <a:p>
            <a:pPr lvl="0"/>
            <a:r>
              <a:rPr lang="en-US" dirty="0"/>
              <a:t> The nucleoid is composed of DNA in association with a number of DNA- binding proteins (</a:t>
            </a:r>
            <a:r>
              <a:rPr lang="en-US" b="1" dirty="0"/>
              <a:t>histone like protein</a:t>
            </a:r>
            <a:r>
              <a:rPr lang="en-US" dirty="0"/>
              <a:t>) that help it maintain its structure specially </a:t>
            </a:r>
            <a:r>
              <a:rPr lang="en-US" b="1" dirty="0"/>
              <a:t>H1</a:t>
            </a:r>
            <a:r>
              <a:rPr lang="en-US" dirty="0"/>
              <a:t> (MW 16000D)  that plays role in packaging forming condense protein core (Scaffold) and these protein are </a:t>
            </a:r>
            <a:r>
              <a:rPr lang="en-US" b="1" u="sng" dirty="0"/>
              <a:t>rich with basic amino acid Arginine and lysine (with additional NH3 group).</a:t>
            </a:r>
            <a:r>
              <a:rPr lang="en-US" dirty="0"/>
              <a:t> </a:t>
            </a:r>
          </a:p>
          <a:p>
            <a:endParaRPr lang="en-US" dirty="0"/>
          </a:p>
        </p:txBody>
      </p:sp>
    </p:spTree>
    <p:extLst>
      <p:ext uri="{BB962C8B-B14F-4D97-AF65-F5344CB8AC3E}">
        <p14:creationId xmlns:p14="http://schemas.microsoft.com/office/powerpoint/2010/main" val="54864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Nucleoid- Associated Proteins (NAPs</a:t>
            </a:r>
            <a:r>
              <a:rPr lang="en-US" b="1" dirty="0" smtClean="0"/>
              <a:t>)</a:t>
            </a:r>
            <a:endParaRPr lang="en-US" dirty="0"/>
          </a:p>
        </p:txBody>
      </p:sp>
      <p:sp>
        <p:nvSpPr>
          <p:cNvPr id="3" name="Content Placeholder 2"/>
          <p:cNvSpPr>
            <a:spLocks noGrp="1"/>
          </p:cNvSpPr>
          <p:nvPr>
            <p:ph sz="quarter" idx="1"/>
          </p:nvPr>
        </p:nvSpPr>
        <p:spPr/>
        <p:txBody>
          <a:bodyPr/>
          <a:lstStyle/>
          <a:p>
            <a:r>
              <a:rPr lang="en-US" dirty="0" err="1"/>
              <a:t>Proteinsor</a:t>
            </a:r>
            <a:r>
              <a:rPr lang="en-US" dirty="0"/>
              <a:t> nucleoid proteins or nucleoid- associated proteins (NAPs) are distinct from histones of eukaryotic nuclei. In contrast to histones, the DNA binding proteins of the nucleoid do not form nucleosome, in which DNA is wrapped around a protein core. Instead, these proteins often use other mechanisms to promote compaction such as DNA looping. The most studied NAPs are HU, H-NS, FIS, IHF and SMC that organize the genome by driving events such as DNA bending, bridging, and aggregation. </a:t>
            </a:r>
          </a:p>
          <a:p>
            <a:endParaRPr lang="en-US" dirty="0"/>
          </a:p>
        </p:txBody>
      </p:sp>
      <p:sp>
        <p:nvSpPr>
          <p:cNvPr id="4" name="Rectangle 3"/>
          <p:cNvSpPr/>
          <p:nvPr/>
        </p:nvSpPr>
        <p:spPr>
          <a:xfrm>
            <a:off x="381000" y="1447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50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7467600" cy="5330952"/>
          </a:xfrm>
        </p:spPr>
        <p:txBody>
          <a:bodyPr>
            <a:normAutofit fontScale="92500"/>
          </a:bodyPr>
          <a:lstStyle/>
          <a:p>
            <a:pPr lvl="0"/>
            <a:r>
              <a:rPr lang="en-US" b="1" u="sng" dirty="0"/>
              <a:t>H-NS:</a:t>
            </a:r>
            <a:r>
              <a:rPr lang="en-US" u="sng" dirty="0"/>
              <a:t> histone-like nucleoid structuring </a:t>
            </a:r>
            <a:r>
              <a:rPr lang="en-US" dirty="0"/>
              <a:t>( It binds to DNA non- specifically and is apparently involved in compacting DNA structure)</a:t>
            </a:r>
          </a:p>
          <a:p>
            <a:pPr lvl="0"/>
            <a:r>
              <a:rPr lang="en-US" b="1" u="sng" dirty="0"/>
              <a:t>HU:</a:t>
            </a:r>
            <a:r>
              <a:rPr lang="en-US" u="sng" dirty="0"/>
              <a:t> heat unstable protein (</a:t>
            </a:r>
            <a:r>
              <a:rPr lang="en-US" dirty="0"/>
              <a:t>non- specifically binds to DNA)</a:t>
            </a:r>
          </a:p>
          <a:p>
            <a:pPr lvl="0"/>
            <a:r>
              <a:rPr lang="en-US" b="1" u="sng" dirty="0"/>
              <a:t>FIS:</a:t>
            </a:r>
            <a:r>
              <a:rPr lang="en-US" u="sng" dirty="0"/>
              <a:t> Factor for inversion stimulation </a:t>
            </a:r>
            <a:endParaRPr lang="en-US" dirty="0"/>
          </a:p>
          <a:p>
            <a:pPr lvl="0"/>
            <a:r>
              <a:rPr lang="en-US" b="1" u="sng" dirty="0"/>
              <a:t>IHF:</a:t>
            </a:r>
            <a:r>
              <a:rPr lang="en-US" u="sng" dirty="0"/>
              <a:t> Integration host factor (</a:t>
            </a:r>
            <a:r>
              <a:rPr lang="en-US" dirty="0"/>
              <a:t>facilitates bending of DNA, but it does so by binding to specific DNA sites)</a:t>
            </a:r>
          </a:p>
          <a:p>
            <a:r>
              <a:rPr lang="en-US" dirty="0"/>
              <a:t>These proteins can form clusters (like H-NS dose) in order to locally compact specific genome regions, or be scattered throughout the chromosome (HU, </a:t>
            </a:r>
            <a:r>
              <a:rPr lang="en-US" dirty="0" err="1"/>
              <a:t>Fis</a:t>
            </a:r>
            <a:r>
              <a:rPr lang="en-US" dirty="0"/>
              <a:t>) and they seem to be involved also in coordinating transcription events, spatially sequencing specific genes and participating in their regulation.</a:t>
            </a:r>
          </a:p>
          <a:p>
            <a:endParaRPr lang="en-US" dirty="0"/>
          </a:p>
        </p:txBody>
      </p:sp>
    </p:spTree>
    <p:extLst>
      <p:ext uri="{BB962C8B-B14F-4D97-AF65-F5344CB8AC3E}">
        <p14:creationId xmlns:p14="http://schemas.microsoft.com/office/powerpoint/2010/main" val="372138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Image result for Nucleoid- Associated Proteins (NAP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4438967" cy="3310255"/>
          </a:xfrm>
          <a:prstGeom prst="rect">
            <a:avLst/>
          </a:prstGeom>
          <a:noFill/>
          <a:ln>
            <a:noFill/>
          </a:ln>
        </p:spPr>
      </p:pic>
      <p:pic>
        <p:nvPicPr>
          <p:cNvPr id="5" name="Picture 4" descr="Related image">
            <a:hlinkClick r:id="rId4"/>
          </p:cNvPr>
          <p:cNvPicPr/>
          <p:nvPr/>
        </p:nvPicPr>
        <p:blipFill rotWithShape="1">
          <a:blip r:embed="rId5">
            <a:extLst>
              <a:ext uri="{28A0092B-C50C-407E-A947-70E740481C1C}">
                <a14:useLocalDpi xmlns:a14="http://schemas.microsoft.com/office/drawing/2010/main" val="0"/>
              </a:ext>
            </a:extLst>
          </a:blip>
          <a:srcRect t="-1" r="58691" b="-1"/>
          <a:stretch/>
        </p:blipFill>
        <p:spPr bwMode="auto">
          <a:xfrm>
            <a:off x="4267200" y="3657600"/>
            <a:ext cx="4400896" cy="2973070"/>
          </a:xfrm>
          <a:prstGeom prst="rect">
            <a:avLst/>
          </a:prstGeom>
          <a:noFill/>
          <a:ln>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19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b="1" dirty="0"/>
              <a:t>Structural bacterial chromosome  </a:t>
            </a:r>
            <a:endParaRPr lang="en-US" dirty="0"/>
          </a:p>
        </p:txBody>
      </p:sp>
      <p:sp>
        <p:nvSpPr>
          <p:cNvPr id="3" name="Content Placeholder 2"/>
          <p:cNvSpPr>
            <a:spLocks noGrp="1"/>
          </p:cNvSpPr>
          <p:nvPr>
            <p:ph sz="quarter" idx="1"/>
          </p:nvPr>
        </p:nvSpPr>
        <p:spPr>
          <a:xfrm>
            <a:off x="457200" y="1447800"/>
            <a:ext cx="7467600" cy="5026152"/>
          </a:xfrm>
        </p:spPr>
        <p:txBody>
          <a:bodyPr>
            <a:normAutofit/>
          </a:bodyPr>
          <a:lstStyle/>
          <a:p>
            <a:pPr lvl="0"/>
            <a:r>
              <a:rPr lang="en-US" dirty="0"/>
              <a:t>The chromosome is further folded into 50 or 100 loops (domains) supercoiled independent and indeed, even small sections within the same loop can transiently have different degrees of supercoiling, the specific supercoiling of a region can affect the ability of the cell to express genes in that region.</a:t>
            </a:r>
          </a:p>
          <a:p>
            <a:pPr lvl="0"/>
            <a:r>
              <a:rPr lang="en-US" dirty="0"/>
              <a:t> Because supercoiling is affected by so many things and in turn can affect expression of much of the genome, it will be important for microbiologists to develop a better understanding of this phenomenon in the future.</a:t>
            </a:r>
          </a:p>
          <a:p>
            <a:endParaRPr lang="en-US" dirty="0"/>
          </a:p>
        </p:txBody>
      </p:sp>
      <p:sp>
        <p:nvSpPr>
          <p:cNvPr id="4" name="Rectangle 3"/>
          <p:cNvSpPr/>
          <p:nvPr/>
        </p:nvSpPr>
        <p:spPr>
          <a:xfrm>
            <a:off x="374073" y="1219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955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549</TotalTime>
  <Words>1778</Words>
  <Application>Microsoft Office PowerPoint</Application>
  <PresentationFormat>On-screen Show (4:3)</PresentationFormat>
  <Paragraphs>62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 Eukaryotic and prokaryotic DNA TYPE Lecture 5 </vt:lpstr>
      <vt:lpstr>Prokaryotic DNA</vt:lpstr>
      <vt:lpstr>Haploid chromosome occupied the half of the cel</vt:lpstr>
      <vt:lpstr>Chromosome of E. coli</vt:lpstr>
      <vt:lpstr>PowerPoint Presentation</vt:lpstr>
      <vt:lpstr>Nucleoid- Associated Proteins (NAPs)</vt:lpstr>
      <vt:lpstr>PowerPoint Presentation</vt:lpstr>
      <vt:lpstr>PowerPoint Presentation</vt:lpstr>
      <vt:lpstr>Structural bacterial chromosome  </vt:lpstr>
      <vt:lpstr>PowerPoint Presentation</vt:lpstr>
      <vt:lpstr>Eukaryotic DNA</vt:lpstr>
      <vt:lpstr>Basic Structure of Chromosome</vt:lpstr>
      <vt:lpstr>How many chromosomes do humans have?</vt:lpstr>
      <vt:lpstr>Basic information about chromatin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Telomeres?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the genetic material </dc:title>
  <dc:creator>rawa</dc:creator>
  <cp:lastModifiedBy>DR.Ahmed Saker 2o1O</cp:lastModifiedBy>
  <cp:revision>262</cp:revision>
  <dcterms:created xsi:type="dcterms:W3CDTF">2006-08-16T00:00:00Z</dcterms:created>
  <dcterms:modified xsi:type="dcterms:W3CDTF">2018-11-17T09:47:57Z</dcterms:modified>
</cp:coreProperties>
</file>